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77" r:id="rId2"/>
    <p:sldId id="267" r:id="rId3"/>
    <p:sldId id="268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303" r:id="rId19"/>
    <p:sldId id="302" r:id="rId20"/>
    <p:sldId id="292" r:id="rId21"/>
    <p:sldId id="296" r:id="rId22"/>
    <p:sldId id="299" r:id="rId23"/>
    <p:sldId id="293" r:id="rId24"/>
    <p:sldId id="294" r:id="rId25"/>
    <p:sldId id="301" r:id="rId26"/>
    <p:sldId id="300" r:id="rId27"/>
    <p:sldId id="29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14" autoAdjust="0"/>
  </p:normalViewPr>
  <p:slideViewPr>
    <p:cSldViewPr snapToGrid="0">
      <p:cViewPr>
        <p:scale>
          <a:sx n="135" d="100"/>
          <a:sy n="135" d="100"/>
        </p:scale>
        <p:origin x="256" y="-8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11/16/19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11/16/19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2EE9-AF66-483C-961F-59B9F002993E}" type="datetime1">
              <a:rPr lang="en-US" smtClean="0"/>
              <a:pPr/>
              <a:t>11/16/19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EAFD5-7FA3-40FB-875B-457FB46B25A4}" type="datetime1">
              <a:rPr lang="en-US" smtClean="0"/>
              <a:pPr/>
              <a:t>11/16/19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790" y="73623"/>
            <a:ext cx="11887200" cy="533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820" y="734096"/>
            <a:ext cx="11732654" cy="5460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0" y="6419462"/>
            <a:ext cx="5181600" cy="238902"/>
          </a:xfr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D63E2-E931-4653-BB33-A910E07D11B2}" type="datetime1">
              <a:rPr lang="en-US" smtClean="0"/>
              <a:pPr/>
              <a:t>11/16/19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49CFF99-8D2F-4CFC-A7FA-1CD578705014}"/>
              </a:ext>
            </a:extLst>
          </p:cNvPr>
          <p:cNvCxnSpPr>
            <a:cxnSpLocks/>
          </p:cNvCxnSpPr>
          <p:nvPr userDrawn="1"/>
        </p:nvCxnSpPr>
        <p:spPr>
          <a:xfrm>
            <a:off x="-18846" y="663262"/>
            <a:ext cx="1222110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1F43-559A-4B47-A959-EFB6142CA3A9}" type="datetime1">
              <a:rPr lang="en-US" smtClean="0"/>
              <a:pPr/>
              <a:t>11/16/19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1AED-24AE-4AC7-940D-F7106D2788A3}" type="datetime1">
              <a:rPr lang="en-US" smtClean="0"/>
              <a:pPr/>
              <a:t>11/16/19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25771-5E10-4A19-AB0E-909293152332}" type="datetime1">
              <a:rPr lang="en-US" smtClean="0"/>
              <a:pPr/>
              <a:t>11/16/19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FD5-B03F-45D5-A178-114C548C0032}" type="datetime1">
              <a:rPr lang="en-US" smtClean="0"/>
              <a:pPr/>
              <a:t>11/16/19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12C0-B102-441D-AA86-2C80DFA84E68}" type="datetime1">
              <a:rPr lang="en-US" smtClean="0"/>
              <a:pPr/>
              <a:t>11/16/19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0B12-F9DE-47EF-A076-CF602073F1B2}" type="datetime1">
              <a:rPr lang="en-US" smtClean="0"/>
              <a:pPr/>
              <a:t>11/16/19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8B93266-8FB4-430B-8AE3-3A53F50E1A0B}" type="datetime1">
              <a:rPr lang="en-US" smtClean="0"/>
              <a:pPr/>
              <a:t>11/16/19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vincentarelbundock.github.io/Rdatasets/csv/datasets/mtcars.csv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dirty="0"/>
              <a:t>BIG DATA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1304" y="5347374"/>
            <a:ext cx="10058400" cy="36576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HOANG THANG MAI (610089) – THUONG HAN TRUONG (610088)</a:t>
            </a:r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D839A-7B6A-4E72-905B-7E58BFE7C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8. Result of PAIR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D4675-9036-4CF8-93F6-3FD0A7AD9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433141-B0B6-4131-A49A-E7037F9EB4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79139" y="733555"/>
            <a:ext cx="5165408" cy="541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7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D72AC-19D1-4EFB-8F5E-0A2336F54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9. Pseudo code for STRIPE approach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60DF9F-89F5-435A-9D29-F3990A186CE4}"/>
              </a:ext>
            </a:extLst>
          </p:cNvPr>
          <p:cNvSpPr txBox="1"/>
          <p:nvPr/>
        </p:nvSpPr>
        <p:spPr>
          <a:xfrm>
            <a:off x="14264" y="787791"/>
            <a:ext cx="5912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MAPPER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844356-31F8-40AB-93BE-E0E9D528FA84}"/>
              </a:ext>
            </a:extLst>
          </p:cNvPr>
          <p:cNvSpPr txBox="1"/>
          <p:nvPr/>
        </p:nvSpPr>
        <p:spPr>
          <a:xfrm>
            <a:off x="6182586" y="788819"/>
            <a:ext cx="5796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REDUCER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DDD40F-8A20-416C-B49C-59D8BB51656F}"/>
              </a:ext>
            </a:extLst>
          </p:cNvPr>
          <p:cNvSpPr/>
          <p:nvPr/>
        </p:nvSpPr>
        <p:spPr>
          <a:xfrm>
            <a:off x="63671" y="1304473"/>
            <a:ext cx="5736861" cy="231775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 Mapper	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Method map(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docid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a, doc d)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For all term u in record r do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H = new 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AssociativeArray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For all term v in Window(u) do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      H{v} = H{v} + 1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Emit(u, H) 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EA1A4-863E-4014-A7C4-23C9C819586E}"/>
              </a:ext>
            </a:extLst>
          </p:cNvPr>
          <p:cNvSpPr/>
          <p:nvPr/>
        </p:nvSpPr>
        <p:spPr>
          <a:xfrm>
            <a:off x="5870872" y="1304472"/>
            <a:ext cx="6264856" cy="285494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 Reducer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Method reduce(term u, 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AssociativeArray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[H1, H2,…])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H_final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new 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AssociativeArray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For all stripe H in [H1, H2, …] do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H_final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H_final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+ H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i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	       //sum all element in </a:t>
            </a:r>
            <a:r>
              <a:rPr lang="en-US" sz="1400" i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H_final</a:t>
            </a:r>
            <a:br>
              <a:rPr lang="en-US" sz="1400" i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lang="en-US" sz="1400" i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       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 = sum(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H_final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i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       //divide each element by S   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</a:t>
            </a:r>
          </a:p>
          <a:p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Emit(u, 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H_final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/s)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04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"/>
            <a:r>
              <a:rPr lang="en-US" dirty="0"/>
              <a:t>10. Java code for STRIPE approach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7DB3EB-CCA0-40BF-A382-163FC1CB3E0E}"/>
              </a:ext>
            </a:extLst>
          </p:cNvPr>
          <p:cNvSpPr txBox="1"/>
          <p:nvPr/>
        </p:nvSpPr>
        <p:spPr>
          <a:xfrm>
            <a:off x="14264" y="787791"/>
            <a:ext cx="5912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MAPPER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78D53D-BB40-4102-8D3C-E0DE14358007}"/>
              </a:ext>
            </a:extLst>
          </p:cNvPr>
          <p:cNvSpPr txBox="1"/>
          <p:nvPr/>
        </p:nvSpPr>
        <p:spPr>
          <a:xfrm>
            <a:off x="6182586" y="760683"/>
            <a:ext cx="5796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REDUCER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CFC049-6EF0-4142-951B-B71DB6045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8" y="1132657"/>
            <a:ext cx="5924550" cy="47434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9B8BD6-FACD-4CE2-B427-B6AE78AFF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693" y="1159766"/>
            <a:ext cx="5459037" cy="565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2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22019-7447-4750-8B2B-551F2CCD5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11. Result of STRIPE 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AABFFE-259D-4073-B475-4BA8E72E03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7840" y="824680"/>
            <a:ext cx="11849100" cy="140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39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19DAF-B96A-4422-884E-62285EA66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12. Pseudo code for HYBRID approach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7B3DE-915E-4154-9877-D7805C02100B}"/>
              </a:ext>
            </a:extLst>
          </p:cNvPr>
          <p:cNvSpPr/>
          <p:nvPr/>
        </p:nvSpPr>
        <p:spPr>
          <a:xfrm>
            <a:off x="119943" y="1234134"/>
            <a:ext cx="5563403" cy="198464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 Mapper	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method map(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docid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a, doc d)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For all term u in record r do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For all term v in Window(u) do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   Emit((u, v), 1)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   Emit((u, *), 1)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9C0B3F-5E9F-4253-87B0-23567AEFEEF5}"/>
              </a:ext>
            </a:extLst>
          </p:cNvPr>
          <p:cNvSpPr/>
          <p:nvPr/>
        </p:nvSpPr>
        <p:spPr>
          <a:xfrm>
            <a:off x="5781822" y="1230105"/>
            <a:ext cx="6290440" cy="418576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Class Reducer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method Initialize()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H_final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AssociativeArray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H = new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AssociativeArray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H_total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AssociativeArray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Method reduce(Pair(u, v), Integer[c1, c2,…])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s =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For all Integer c in [c1, c2, …] do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s = s + c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If(v==”*”)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H_total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{u}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H_total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{u} + 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Else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//elementwise addition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	H{v} = H{v} + 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//elementwise addition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H_final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{u}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H_final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{u} + H{v}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Mothod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close()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For all term u in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H_final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Emit(u,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H_final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{u}/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H_total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{u})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0D6176-09C1-4465-9465-9A49BF496715}"/>
              </a:ext>
            </a:extLst>
          </p:cNvPr>
          <p:cNvSpPr txBox="1"/>
          <p:nvPr/>
        </p:nvSpPr>
        <p:spPr>
          <a:xfrm>
            <a:off x="-295221" y="801859"/>
            <a:ext cx="5912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MAPPER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98B5AC-EC5E-4345-96D6-D51771224F36}"/>
              </a:ext>
            </a:extLst>
          </p:cNvPr>
          <p:cNvSpPr txBox="1"/>
          <p:nvPr/>
        </p:nvSpPr>
        <p:spPr>
          <a:xfrm>
            <a:off x="5915300" y="788819"/>
            <a:ext cx="5796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REDUCER</a:t>
            </a:r>
          </a:p>
        </p:txBody>
      </p:sp>
    </p:spTree>
    <p:extLst>
      <p:ext uri="{BB962C8B-B14F-4D97-AF65-F5344CB8AC3E}">
        <p14:creationId xmlns:p14="http://schemas.microsoft.com/office/powerpoint/2010/main" val="167423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D8B5A-B050-4DDF-9BB6-03A220F58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13. Java code for HYBRID 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6BC9B9-8B07-4547-BA98-AD07A1BFD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5" y="1177612"/>
            <a:ext cx="5845979" cy="54277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8262B6-A504-4010-8ECB-603FCCD42ED4}"/>
              </a:ext>
            </a:extLst>
          </p:cNvPr>
          <p:cNvSpPr txBox="1"/>
          <p:nvPr/>
        </p:nvSpPr>
        <p:spPr>
          <a:xfrm>
            <a:off x="14264" y="787791"/>
            <a:ext cx="5912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MAPPER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BDC1BC-200E-4B4E-9E6A-5E47394ECD20}"/>
              </a:ext>
            </a:extLst>
          </p:cNvPr>
          <p:cNvSpPr txBox="1"/>
          <p:nvPr/>
        </p:nvSpPr>
        <p:spPr>
          <a:xfrm>
            <a:off x="6182586" y="760683"/>
            <a:ext cx="5796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REDUCER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01BEAB-E622-4773-BAA3-30880C18D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609" y="1179843"/>
            <a:ext cx="6239500" cy="56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10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A75BA-5540-42C2-8D53-7AD03A66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14. Result of HYBRID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7FC57-1679-4072-BD59-C2AAAB3E9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4F58A6-D753-40FF-94D6-D407913DD0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6309" y="3111500"/>
            <a:ext cx="10090270" cy="17277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5F59CC-B5DD-4359-8D77-5B2F9EFB002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6309" y="1115254"/>
            <a:ext cx="9164341" cy="105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7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61B2F-01C5-49DE-A2F2-ABD896555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15. Time and resource comparison : Pair-Stripe-Hybrid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1CA49C5-67AF-7944-AB96-DC0547585E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2049743"/>
              </p:ext>
            </p:extLst>
          </p:nvPr>
        </p:nvGraphicFramePr>
        <p:xfrm>
          <a:off x="128790" y="723997"/>
          <a:ext cx="11975226" cy="545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7313">
                  <a:extLst>
                    <a:ext uri="{9D8B030D-6E8A-4147-A177-3AD203B41FA5}">
                      <a16:colId xmlns:a16="http://schemas.microsoft.com/office/drawing/2014/main" val="2142744688"/>
                    </a:ext>
                  </a:extLst>
                </a:gridCol>
                <a:gridCol w="2135205">
                  <a:extLst>
                    <a:ext uri="{9D8B030D-6E8A-4147-A177-3AD203B41FA5}">
                      <a16:colId xmlns:a16="http://schemas.microsoft.com/office/drawing/2014/main" val="1873486952"/>
                    </a:ext>
                  </a:extLst>
                </a:gridCol>
                <a:gridCol w="2067421">
                  <a:extLst>
                    <a:ext uri="{9D8B030D-6E8A-4147-A177-3AD203B41FA5}">
                      <a16:colId xmlns:a16="http://schemas.microsoft.com/office/drawing/2014/main" val="3135062125"/>
                    </a:ext>
                  </a:extLst>
                </a:gridCol>
                <a:gridCol w="2005287">
                  <a:extLst>
                    <a:ext uri="{9D8B030D-6E8A-4147-A177-3AD203B41FA5}">
                      <a16:colId xmlns:a16="http://schemas.microsoft.com/office/drawing/2014/main" val="4249232800"/>
                    </a:ext>
                  </a:extLst>
                </a:gridCol>
              </a:tblGrid>
              <a:tr h="5450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Pair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Stripe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Hybrid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07050"/>
                  </a:ext>
                </a:extLst>
              </a:tr>
              <a:tr h="545056">
                <a:tc>
                  <a:txBody>
                    <a:bodyPr/>
                    <a:lstStyle/>
                    <a:p>
                      <a:r>
                        <a:rPr lang="en-US" sz="1400" dirty="0"/>
                        <a:t>Total time spent by all maps in occupied slots (</a:t>
                      </a:r>
                      <a:r>
                        <a:rPr lang="en-US" sz="1400" dirty="0" err="1"/>
                        <a:t>ms</a:t>
                      </a:r>
                      <a:r>
                        <a:rPr lang="en-US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996806"/>
                  </a:ext>
                </a:extLst>
              </a:tr>
              <a:tr h="545056">
                <a:tc>
                  <a:txBody>
                    <a:bodyPr/>
                    <a:lstStyle/>
                    <a:p>
                      <a:r>
                        <a:rPr lang="en-US" sz="1400" dirty="0"/>
                        <a:t>Total time spent by all reduces in occupied slots (</a:t>
                      </a:r>
                      <a:r>
                        <a:rPr lang="en-US" sz="1400" dirty="0" err="1"/>
                        <a:t>ms</a:t>
                      </a:r>
                      <a:r>
                        <a:rPr lang="en-US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283761"/>
                  </a:ext>
                </a:extLst>
              </a:tr>
              <a:tr h="545056">
                <a:tc>
                  <a:txBody>
                    <a:bodyPr/>
                    <a:lstStyle/>
                    <a:p>
                      <a:r>
                        <a:rPr lang="en-US" sz="1400" dirty="0"/>
                        <a:t>Total time spent by all map tasks (</a:t>
                      </a:r>
                      <a:r>
                        <a:rPr lang="en-US" sz="1400" dirty="0" err="1"/>
                        <a:t>ms</a:t>
                      </a:r>
                      <a:r>
                        <a:rPr lang="en-US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174852"/>
                  </a:ext>
                </a:extLst>
              </a:tr>
              <a:tr h="545056">
                <a:tc>
                  <a:txBody>
                    <a:bodyPr/>
                    <a:lstStyle/>
                    <a:p>
                      <a:r>
                        <a:rPr lang="en-US" sz="1400" dirty="0"/>
                        <a:t>Total time spent by all reduce tasks (</a:t>
                      </a:r>
                      <a:r>
                        <a:rPr lang="en-US" sz="1400" dirty="0" err="1"/>
                        <a:t>ms</a:t>
                      </a:r>
                      <a:r>
                        <a:rPr lang="en-US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757596"/>
                  </a:ext>
                </a:extLst>
              </a:tr>
              <a:tr h="545056">
                <a:tc>
                  <a:txBody>
                    <a:bodyPr/>
                    <a:lstStyle/>
                    <a:p>
                      <a:r>
                        <a:rPr lang="en-US" sz="1400" dirty="0"/>
                        <a:t>GC time elapsed (</a:t>
                      </a:r>
                      <a:r>
                        <a:rPr lang="en-US" sz="1400" dirty="0" err="1"/>
                        <a:t>ms</a:t>
                      </a:r>
                      <a:r>
                        <a:rPr lang="en-US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622629"/>
                  </a:ext>
                </a:extLst>
              </a:tr>
              <a:tr h="545056">
                <a:tc>
                  <a:txBody>
                    <a:bodyPr/>
                    <a:lstStyle/>
                    <a:p>
                      <a:r>
                        <a:rPr lang="en-US" sz="1400" dirty="0"/>
                        <a:t>CPU time spent (</a:t>
                      </a:r>
                      <a:r>
                        <a:rPr lang="en-US" sz="1400" dirty="0" err="1"/>
                        <a:t>ms</a:t>
                      </a:r>
                      <a:r>
                        <a:rPr lang="en-US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833735"/>
                  </a:ext>
                </a:extLst>
              </a:tr>
              <a:tr h="545056">
                <a:tc>
                  <a:txBody>
                    <a:bodyPr/>
                    <a:lstStyle/>
                    <a:p>
                      <a:r>
                        <a:rPr lang="en-US" sz="1400" dirty="0"/>
                        <a:t>Physical memory (bytes) snapshot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582598656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582561792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581439488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106542"/>
                  </a:ext>
                </a:extLst>
              </a:tr>
              <a:tr h="545056">
                <a:tc>
                  <a:txBody>
                    <a:bodyPr/>
                    <a:lstStyle/>
                    <a:p>
                      <a:r>
                        <a:rPr lang="en-US" sz="1400" dirty="0"/>
                        <a:t>Virtual memory (bytes) snapshot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2767585280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2776330240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2776150016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289660"/>
                  </a:ext>
                </a:extLst>
              </a:tr>
              <a:tr h="545056">
                <a:tc>
                  <a:txBody>
                    <a:bodyPr/>
                    <a:lstStyle/>
                    <a:p>
                      <a:r>
                        <a:rPr lang="en-US" sz="1400" dirty="0"/>
                        <a:t>Total committed heap usage (bytes)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1010827264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1010827264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1010827264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470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994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61B2F-01C5-49DE-A2F2-ABD896555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15. Time and resource comparison : Pair-Stripe-Hybrid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156E25-B66C-394E-9A8A-8A8A30A47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80005C-6467-764F-B92F-F87B57880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670" y="734096"/>
            <a:ext cx="9482082" cy="543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9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61B2F-01C5-49DE-A2F2-ABD896555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15. Time and resource comparison : Pair-Stripe-Hybrid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156E25-B66C-394E-9A8A-8A8A30A47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280873-A307-A34F-9B42-723B35963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30" y="1059984"/>
            <a:ext cx="7108334" cy="480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86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820" y="734096"/>
            <a:ext cx="4914946" cy="5460642"/>
          </a:xfrm>
        </p:spPr>
        <p:txBody>
          <a:bodyPr/>
          <a:lstStyle/>
          <a:p>
            <a:pPr marL="45720" indent="0">
              <a:buNone/>
            </a:pPr>
            <a:r>
              <a:rPr lang="en-US" dirty="0"/>
              <a:t> 1. Java code </a:t>
            </a:r>
            <a:r>
              <a:rPr lang="en-US" dirty="0" err="1"/>
              <a:t>InMapperWordCount</a:t>
            </a:r>
            <a:endParaRPr lang="en-US" dirty="0"/>
          </a:p>
          <a:p>
            <a:pPr marL="45720" indent="0">
              <a:buNone/>
            </a:pPr>
            <a:r>
              <a:rPr lang="en-US" dirty="0"/>
              <a:t> 2. Java code Average</a:t>
            </a:r>
          </a:p>
          <a:p>
            <a:pPr marL="45720" indent="0">
              <a:buNone/>
            </a:pPr>
            <a:r>
              <a:rPr lang="en-US" dirty="0"/>
              <a:t> 3. Output</a:t>
            </a:r>
          </a:p>
          <a:p>
            <a:pPr marL="45720" indent="0">
              <a:buNone/>
            </a:pPr>
            <a:r>
              <a:rPr lang="en-US" dirty="0"/>
              <a:t> 4. Java code </a:t>
            </a:r>
            <a:r>
              <a:rPr lang="en-US" dirty="0" err="1"/>
              <a:t>InMapperAverage</a:t>
            </a:r>
            <a:endParaRPr lang="en-US" dirty="0"/>
          </a:p>
          <a:p>
            <a:pPr marL="45720" indent="0">
              <a:buNone/>
            </a:pPr>
            <a:r>
              <a:rPr lang="en-US" dirty="0"/>
              <a:t> 5. Output</a:t>
            </a:r>
          </a:p>
          <a:p>
            <a:pPr marL="45720" indent="0">
              <a:buNone/>
            </a:pPr>
            <a:r>
              <a:rPr lang="en-US" dirty="0"/>
              <a:t> 6. Pseudo code for PAIR approach</a:t>
            </a:r>
          </a:p>
          <a:p>
            <a:pPr marL="45720" indent="0">
              <a:buNone/>
            </a:pPr>
            <a:r>
              <a:rPr lang="en-US" dirty="0"/>
              <a:t> 7. Java code for PAIR approach</a:t>
            </a:r>
          </a:p>
          <a:p>
            <a:pPr marL="45720" indent="0">
              <a:buNone/>
            </a:pPr>
            <a:r>
              <a:rPr lang="en-US" dirty="0"/>
              <a:t> 8. Result of PAIR approach</a:t>
            </a:r>
          </a:p>
          <a:p>
            <a:pPr marL="45720" indent="0">
              <a:buNone/>
            </a:pPr>
            <a:r>
              <a:rPr lang="en-US" dirty="0"/>
              <a:t> 9. Pseudo code for STRIPE approach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9E6C4AC-EED6-4286-93E8-48DD43BAE8A0}"/>
              </a:ext>
            </a:extLst>
          </p:cNvPr>
          <p:cNvSpPr txBox="1">
            <a:spLocks/>
          </p:cNvSpPr>
          <p:nvPr/>
        </p:nvSpPr>
        <p:spPr>
          <a:xfrm>
            <a:off x="5146766" y="734096"/>
            <a:ext cx="6609806" cy="5460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dirty="0"/>
              <a:t> 10. Java code for STRIPE approach</a:t>
            </a:r>
          </a:p>
          <a:p>
            <a:pPr marL="45720" indent="0">
              <a:buNone/>
            </a:pPr>
            <a:r>
              <a:rPr lang="en-US" dirty="0"/>
              <a:t> 11. Result of STRIPE approach</a:t>
            </a:r>
          </a:p>
          <a:p>
            <a:pPr marL="45720" indent="0">
              <a:buNone/>
            </a:pPr>
            <a:r>
              <a:rPr lang="en-US" dirty="0"/>
              <a:t> 12. Pseudo code for HYBRID approach</a:t>
            </a:r>
          </a:p>
          <a:p>
            <a:pPr marL="45720" indent="0">
              <a:buNone/>
            </a:pPr>
            <a:r>
              <a:rPr lang="en-US" dirty="0"/>
              <a:t> 13. Java code for HYBRID approach</a:t>
            </a:r>
          </a:p>
          <a:p>
            <a:pPr marL="45720" indent="0">
              <a:buNone/>
            </a:pPr>
            <a:r>
              <a:rPr lang="en-US" dirty="0"/>
              <a:t> 14. Result of HYBRID approach</a:t>
            </a:r>
          </a:p>
          <a:p>
            <a:pPr marL="45720" indent="0">
              <a:buNone/>
            </a:pPr>
            <a:r>
              <a:rPr lang="en-US" dirty="0"/>
              <a:t> 15. Time and resource comparison : Pair-Stripe-Hybrid</a:t>
            </a:r>
          </a:p>
          <a:p>
            <a:pPr marL="45720" indent="0">
              <a:buNone/>
            </a:pPr>
            <a:r>
              <a:rPr lang="en-US" dirty="0"/>
              <a:t> 16. Spark Project Problem statement </a:t>
            </a:r>
          </a:p>
          <a:p>
            <a:pPr marL="45720" indent="0">
              <a:buNone/>
            </a:pPr>
            <a:r>
              <a:rPr lang="en-US" dirty="0"/>
              <a:t> 17. Scala Code</a:t>
            </a:r>
          </a:p>
          <a:p>
            <a:pPr marL="45720" indent="0">
              <a:buNone/>
            </a:pPr>
            <a:r>
              <a:rPr lang="en-US" dirty="0"/>
              <a:t> 18. Spark Project Output</a:t>
            </a:r>
          </a:p>
        </p:txBody>
      </p:sp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7761F-2C33-4BC7-B02C-27E0671ED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16. Spark Project Problem statement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58DA1E-F819-7E44-8F51-DEBFA53451F5}"/>
              </a:ext>
            </a:extLst>
          </p:cNvPr>
          <p:cNvSpPr txBox="1"/>
          <p:nvPr/>
        </p:nvSpPr>
        <p:spPr>
          <a:xfrm>
            <a:off x="1065229" y="1131216"/>
            <a:ext cx="1062944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Apply </a:t>
            </a:r>
            <a:r>
              <a:rPr lang="en-US" dirty="0" err="1"/>
              <a:t>BootStrapping</a:t>
            </a:r>
            <a:r>
              <a:rPr lang="en-US" dirty="0"/>
              <a:t> technique on MTCARS dataset to compute the mean and variance for mpg properties </a:t>
            </a:r>
          </a:p>
          <a:p>
            <a:endParaRPr lang="en-US" dirty="0"/>
          </a:p>
          <a:p>
            <a:r>
              <a:rPr lang="en-US" dirty="0"/>
              <a:t>There are a huge number of resamples need to be done 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Replacement = true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Percentage =  5%, 25%, 50% and 100%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Categorial variable: Cycle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Numeric variable: mpg (Miles per gallon)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Dataset: </a:t>
            </a:r>
            <a:r>
              <a:rPr lang="en-US" dirty="0">
                <a:hlinkClick r:id="rId2"/>
              </a:rPr>
              <a:t>https://vincentarelbundock.github.io/Rdatasets/csv/datasets/mtcars.csv</a:t>
            </a:r>
            <a:r>
              <a:rPr lang="en-US" dirty="0"/>
              <a:t> 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61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AAAFD-CE67-43B3-BCB0-F82CC12BA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17. Scala Code(1)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702DA8-EF70-D648-BE94-01A9CCCE1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069" y="806541"/>
            <a:ext cx="9684513" cy="524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6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AAAFD-CE67-43B3-BCB0-F82CC12BA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17. Scala Code(2)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9A6D15-0838-8B46-A37A-8BD6CB890A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2385" y="701094"/>
            <a:ext cx="7232824" cy="551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6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AAAFD-CE67-43B3-BCB0-F82CC12BA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17. Scala Code (3)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8FFC2D-A64B-7544-B678-B61427ABB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986" y="698500"/>
            <a:ext cx="10035785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3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1F48D-3245-4097-83A6-339E45B9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18. Spark Project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55041F-42D5-0943-AA61-E33039908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26" y="734095"/>
            <a:ext cx="1959493" cy="54916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009E24-E868-944D-B59B-E8E788A4B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293" y="734096"/>
            <a:ext cx="2403466" cy="54916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F43800-578B-3C4F-B76A-D1266E853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833" y="922845"/>
            <a:ext cx="4457700" cy="1562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5AE49-D006-4E47-8E4D-E30F0F51A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8833" y="2575612"/>
            <a:ext cx="4419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9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1F48D-3245-4097-83A6-339E45B9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18. Optional Part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7BF11C-B83B-3A4D-9287-B4C00A096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39" y="2202555"/>
            <a:ext cx="9200560" cy="39365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F3D63A-D133-B243-BE0C-CB2E385E2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39" y="718933"/>
            <a:ext cx="61341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50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1F48D-3245-4097-83A6-339E45B9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18. Optional Part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19C3C1-E225-7644-AF3D-1AB90D45D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78" y="918785"/>
            <a:ext cx="4457700" cy="1562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B64D99-D35F-564A-9DAB-A53B73C02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005" y="918785"/>
            <a:ext cx="4419600" cy="157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167FEA-CA8C-3A43-92A7-F09BBCAED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0138" y="2792647"/>
            <a:ext cx="7657750" cy="205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38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2BAB4-2A4A-4D42-8B70-BAACDE77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331FA-154F-4348-8682-BCB591202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Image result for Q/A png">
            <a:extLst>
              <a:ext uri="{FF2B5EF4-FFF2-40B4-BE49-F238E27FC236}">
                <a16:creationId xmlns:a16="http://schemas.microsoft.com/office/drawing/2014/main" id="{52EE3F13-6204-4279-892B-5CC045F2C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911" y="2157545"/>
            <a:ext cx="4436012" cy="254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37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"/>
            <a:r>
              <a:rPr lang="en-US" dirty="0"/>
              <a:t> 1. Java code </a:t>
            </a:r>
            <a:r>
              <a:rPr lang="en-US" dirty="0" err="1"/>
              <a:t>InMapperWordCount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BA967C-1DE3-46FA-B8D9-6821EC960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6" y="1265946"/>
            <a:ext cx="6028215" cy="36577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0DE94B-1394-4626-B3A0-D87CE7CF5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581" y="1265947"/>
            <a:ext cx="6028215" cy="27554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7DB3EB-CCA0-40BF-A382-163FC1CB3E0E}"/>
              </a:ext>
            </a:extLst>
          </p:cNvPr>
          <p:cNvSpPr txBox="1"/>
          <p:nvPr/>
        </p:nvSpPr>
        <p:spPr>
          <a:xfrm>
            <a:off x="128790" y="787791"/>
            <a:ext cx="5796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MAPPER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78D53D-BB40-4102-8D3C-E0DE14358007}"/>
              </a:ext>
            </a:extLst>
          </p:cNvPr>
          <p:cNvSpPr txBox="1"/>
          <p:nvPr/>
        </p:nvSpPr>
        <p:spPr>
          <a:xfrm>
            <a:off x="6182586" y="774751"/>
            <a:ext cx="5796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REDUCER</a:t>
            </a:r>
          </a:p>
        </p:txBody>
      </p:sp>
    </p:spTree>
    <p:extLst>
      <p:ext uri="{BB962C8B-B14F-4D97-AF65-F5344CB8AC3E}">
        <p14:creationId xmlns:p14="http://schemas.microsoft.com/office/powerpoint/2010/main" val="57992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"/>
            <a:r>
              <a:rPr lang="en-US" dirty="0"/>
              <a:t>2. Java code Average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7DB3EB-CCA0-40BF-A382-163FC1CB3E0E}"/>
              </a:ext>
            </a:extLst>
          </p:cNvPr>
          <p:cNvSpPr txBox="1"/>
          <p:nvPr/>
        </p:nvSpPr>
        <p:spPr>
          <a:xfrm>
            <a:off x="14264" y="787791"/>
            <a:ext cx="5912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MAPPER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78D53D-BB40-4102-8D3C-E0DE14358007}"/>
              </a:ext>
            </a:extLst>
          </p:cNvPr>
          <p:cNvSpPr txBox="1"/>
          <p:nvPr/>
        </p:nvSpPr>
        <p:spPr>
          <a:xfrm>
            <a:off x="6182586" y="732547"/>
            <a:ext cx="5796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REDUCER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C198FD-723A-4FDC-9827-3B42E6E50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6" y="1254739"/>
            <a:ext cx="5908917" cy="31721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A026B2-B4E5-4A65-836C-AE5D61AEB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54739"/>
            <a:ext cx="6079754" cy="393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14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"/>
            <a:r>
              <a:rPr lang="en-US" dirty="0"/>
              <a:t>3. Average Computation output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B4CAE6-B005-496A-B5C2-21BA9E301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28" y="883308"/>
            <a:ext cx="5037139" cy="5366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8534BC-6BED-452C-96AA-A61E6BC66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346" y="883308"/>
            <a:ext cx="5037139" cy="51344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2F9D7A-93A2-4D80-8F7A-A512F35EF8FE}"/>
              </a:ext>
            </a:extLst>
          </p:cNvPr>
          <p:cNvSpPr/>
          <p:nvPr/>
        </p:nvSpPr>
        <p:spPr>
          <a:xfrm>
            <a:off x="1153886" y="602956"/>
            <a:ext cx="110598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root@quickstart</a:t>
            </a:r>
            <a:r>
              <a:rPr lang="en-US" sz="1400" dirty="0"/>
              <a:t> /]# </a:t>
            </a:r>
            <a:r>
              <a:rPr lang="en-US" sz="1400" dirty="0" err="1"/>
              <a:t>hadoop</a:t>
            </a:r>
            <a:r>
              <a:rPr lang="en-US" sz="1400" dirty="0"/>
              <a:t> fs -cat /user/</a:t>
            </a:r>
            <a:r>
              <a:rPr lang="en-US" sz="1400" dirty="0" err="1"/>
              <a:t>cloudera</a:t>
            </a:r>
            <a:r>
              <a:rPr lang="en-US" sz="1400" dirty="0"/>
              <a:t>/</a:t>
            </a:r>
            <a:r>
              <a:rPr lang="en-US" sz="1400" dirty="0" err="1"/>
              <a:t>averagecomputation</a:t>
            </a:r>
            <a:r>
              <a:rPr lang="en-US" sz="1400" dirty="0"/>
              <a:t>/</a:t>
            </a:r>
            <a:r>
              <a:rPr lang="en-US" sz="1400" dirty="0" err="1"/>
              <a:t>noinmapper</a:t>
            </a:r>
            <a:r>
              <a:rPr lang="en-US" sz="1400" dirty="0"/>
              <a:t>/output/part-r-00000</a:t>
            </a:r>
          </a:p>
        </p:txBody>
      </p:sp>
    </p:spTree>
    <p:extLst>
      <p:ext uri="{BB962C8B-B14F-4D97-AF65-F5344CB8AC3E}">
        <p14:creationId xmlns:p14="http://schemas.microsoft.com/office/powerpoint/2010/main" val="59739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"/>
            <a:r>
              <a:rPr lang="en-US" dirty="0"/>
              <a:t>4. Java code in mapper Average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7DB3EB-CCA0-40BF-A382-163FC1CB3E0E}"/>
              </a:ext>
            </a:extLst>
          </p:cNvPr>
          <p:cNvSpPr txBox="1"/>
          <p:nvPr/>
        </p:nvSpPr>
        <p:spPr>
          <a:xfrm>
            <a:off x="14264" y="787791"/>
            <a:ext cx="5912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MAPPER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78D53D-BB40-4102-8D3C-E0DE14358007}"/>
              </a:ext>
            </a:extLst>
          </p:cNvPr>
          <p:cNvSpPr txBox="1"/>
          <p:nvPr/>
        </p:nvSpPr>
        <p:spPr>
          <a:xfrm>
            <a:off x="5607820" y="781852"/>
            <a:ext cx="5796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REDUCER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4D8DB-B3CF-45F9-A6AE-7676BC154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71" y="1167736"/>
            <a:ext cx="5467350" cy="5343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58E1A1-116F-4906-9545-159DF5548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188" y="1171846"/>
            <a:ext cx="51054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9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"/>
            <a:r>
              <a:rPr lang="en-US" dirty="0"/>
              <a:t>5. Java code in mapper Average output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4091BF-FE63-4C7D-97F8-0796C28E5B09}"/>
              </a:ext>
            </a:extLst>
          </p:cNvPr>
          <p:cNvSpPr/>
          <p:nvPr/>
        </p:nvSpPr>
        <p:spPr>
          <a:xfrm>
            <a:off x="1897680" y="772775"/>
            <a:ext cx="83705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root@quickstart</a:t>
            </a:r>
            <a:r>
              <a:rPr lang="en-US" sz="1400" dirty="0"/>
              <a:t> /]# </a:t>
            </a:r>
            <a:r>
              <a:rPr lang="en-US" sz="1400" dirty="0" err="1"/>
              <a:t>hadoop</a:t>
            </a:r>
            <a:r>
              <a:rPr lang="en-US" sz="1400" dirty="0"/>
              <a:t> fs -cat /user/</a:t>
            </a:r>
            <a:r>
              <a:rPr lang="en-US" sz="1400" dirty="0" err="1"/>
              <a:t>cloudera</a:t>
            </a:r>
            <a:r>
              <a:rPr lang="en-US" sz="1400" dirty="0"/>
              <a:t>/</a:t>
            </a:r>
            <a:r>
              <a:rPr lang="en-US" sz="1400" dirty="0" err="1"/>
              <a:t>averagecomputation</a:t>
            </a:r>
            <a:r>
              <a:rPr lang="en-US" sz="1400" dirty="0"/>
              <a:t>/</a:t>
            </a:r>
            <a:r>
              <a:rPr lang="en-US" sz="1400" dirty="0" err="1"/>
              <a:t>inmapper</a:t>
            </a:r>
            <a:r>
              <a:rPr lang="en-US" sz="1400" dirty="0"/>
              <a:t>/output/part-r-00000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CA90BD-F781-4827-810D-17F3DE2A9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97" y="1119741"/>
            <a:ext cx="5573207" cy="4075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7CB1D7-6779-4A66-B04E-1363E2B2F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156" y="1119740"/>
            <a:ext cx="5281416" cy="407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60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"/>
            <a:r>
              <a:rPr lang="en-US" dirty="0"/>
              <a:t>6. Pseudo code for PAIR approach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7DB3EB-CCA0-40BF-A382-163FC1CB3E0E}"/>
              </a:ext>
            </a:extLst>
          </p:cNvPr>
          <p:cNvSpPr txBox="1"/>
          <p:nvPr/>
        </p:nvSpPr>
        <p:spPr>
          <a:xfrm>
            <a:off x="14264" y="787791"/>
            <a:ext cx="5912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MAPPER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78D53D-BB40-4102-8D3C-E0DE14358007}"/>
              </a:ext>
            </a:extLst>
          </p:cNvPr>
          <p:cNvSpPr txBox="1"/>
          <p:nvPr/>
        </p:nvSpPr>
        <p:spPr>
          <a:xfrm>
            <a:off x="6182586" y="732547"/>
            <a:ext cx="5796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REDUCER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43C117-4577-4614-8645-D61DFF02742D}"/>
              </a:ext>
            </a:extLst>
          </p:cNvPr>
          <p:cNvSpPr/>
          <p:nvPr/>
        </p:nvSpPr>
        <p:spPr>
          <a:xfrm>
            <a:off x="203200" y="1252973"/>
            <a:ext cx="5680094" cy="189795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 Mapper	 </a:t>
            </a:r>
          </a:p>
          <a:p>
            <a:pPr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method map(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docid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a, doc d)</a:t>
            </a:r>
          </a:p>
          <a:p>
            <a:pPr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For all term u in record r do</a:t>
            </a:r>
          </a:p>
          <a:p>
            <a:pPr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For all term v in Window(u) do</a:t>
            </a:r>
          </a:p>
          <a:p>
            <a:pPr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   Emit((u, v), 1)</a:t>
            </a:r>
          </a:p>
          <a:p>
            <a:pPr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   Emit((u, *), 1)c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0E5167-EE29-473D-AD84-44149BF4CD62}"/>
              </a:ext>
            </a:extLst>
          </p:cNvPr>
          <p:cNvSpPr/>
          <p:nvPr/>
        </p:nvSpPr>
        <p:spPr>
          <a:xfrm>
            <a:off x="6025660" y="1252973"/>
            <a:ext cx="6009081" cy="363881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 Reducer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method Initialize()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sum = 0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method reduce(Pair(u, v), Integer[c1, c2,…])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s = 0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For all Integer c in [c1, c2, …] do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s = s + c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If(v == ”*”)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sum = 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Else </a:t>
            </a:r>
          </a:p>
          <a:p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Emit((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u,v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), s/sum))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91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"/>
            <a:r>
              <a:rPr lang="en-US" dirty="0"/>
              <a:t>7. Java code for PAIR approach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7DB3EB-CCA0-40BF-A382-163FC1CB3E0E}"/>
              </a:ext>
            </a:extLst>
          </p:cNvPr>
          <p:cNvSpPr txBox="1"/>
          <p:nvPr/>
        </p:nvSpPr>
        <p:spPr>
          <a:xfrm>
            <a:off x="14264" y="787791"/>
            <a:ext cx="5912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MAPPER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78D53D-BB40-4102-8D3C-E0DE14358007}"/>
              </a:ext>
            </a:extLst>
          </p:cNvPr>
          <p:cNvSpPr txBox="1"/>
          <p:nvPr/>
        </p:nvSpPr>
        <p:spPr>
          <a:xfrm>
            <a:off x="6182586" y="732547"/>
            <a:ext cx="5796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REDUCER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83FA7B-A22F-4939-8BF8-CB0567E1A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3" y="1202997"/>
            <a:ext cx="6037707" cy="40127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F0773C-42D4-43B9-82AC-D5ADA137D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304" y="1216036"/>
            <a:ext cx="5937267" cy="346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3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red line presentation (widescreen).potx" id="{8018D45A-0B59-4186-B046-1FF8092889B6}" vid="{86C2525B-C90B-4FD6-8D61-5E85FA833A06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1530</TotalTime>
  <Words>1017</Words>
  <Application>Microsoft Macintosh PowerPoint</Application>
  <PresentationFormat>Widescreen</PresentationFormat>
  <Paragraphs>176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Cambria</vt:lpstr>
      <vt:lpstr>Courier New</vt:lpstr>
      <vt:lpstr>Wingdings</vt:lpstr>
      <vt:lpstr>Red Line Business 16x9</vt:lpstr>
      <vt:lpstr>BIG DATA PROJECT</vt:lpstr>
      <vt:lpstr>aGENDA</vt:lpstr>
      <vt:lpstr> 1. Java code InMapperWordCount</vt:lpstr>
      <vt:lpstr>2. Java code Average</vt:lpstr>
      <vt:lpstr>3. Average Computation output</vt:lpstr>
      <vt:lpstr>4. Java code in mapper Average</vt:lpstr>
      <vt:lpstr>5. Java code in mapper Average output</vt:lpstr>
      <vt:lpstr>6. Pseudo code for PAIR approach</vt:lpstr>
      <vt:lpstr>7. Java code for PAIR approach</vt:lpstr>
      <vt:lpstr>8. Result of PAIR approach</vt:lpstr>
      <vt:lpstr>9. Pseudo code for STRIPE approach</vt:lpstr>
      <vt:lpstr>10. Java code for STRIPE approach</vt:lpstr>
      <vt:lpstr>11. Result of STRIPE approach</vt:lpstr>
      <vt:lpstr>12. Pseudo code for HYBRID approach</vt:lpstr>
      <vt:lpstr>13. Java code for HYBRID approach</vt:lpstr>
      <vt:lpstr>14. Result of HYBRID approach</vt:lpstr>
      <vt:lpstr>15. Time and resource comparison : Pair-Stripe-Hybrid</vt:lpstr>
      <vt:lpstr>15. Time and resource comparison : Pair-Stripe-Hybrid</vt:lpstr>
      <vt:lpstr>15. Time and resource comparison : Pair-Stripe-Hybrid</vt:lpstr>
      <vt:lpstr>16. Spark Project Problem statement</vt:lpstr>
      <vt:lpstr>17. Scala Code(1)</vt:lpstr>
      <vt:lpstr>17. Scala Code(2)</vt:lpstr>
      <vt:lpstr>17. Scala Code (3)</vt:lpstr>
      <vt:lpstr>18. Spark Project Output</vt:lpstr>
      <vt:lpstr>18. Optional Part</vt:lpstr>
      <vt:lpstr>18. Optional Part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Mai Thang</dc:creator>
  <cp:lastModifiedBy>TRUONG THUONG HAN</cp:lastModifiedBy>
  <cp:revision>87</cp:revision>
  <dcterms:created xsi:type="dcterms:W3CDTF">2019-11-16T05:28:39Z</dcterms:created>
  <dcterms:modified xsi:type="dcterms:W3CDTF">2019-11-17T15:48:57Z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